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1" r:id="rId3"/>
    <p:sldId id="269" r:id="rId4"/>
    <p:sldId id="262" r:id="rId5"/>
    <p:sldId id="270" r:id="rId6"/>
    <p:sldId id="264" r:id="rId7"/>
    <p:sldId id="260" r:id="rId8"/>
    <p:sldId id="261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0C112-B9A4-4C15-8BDB-F9DC6FA405F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73E-79FE-41B6-AF0D-82312184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B6E6-482A-484C-92BD-54FD9846FB78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/>
              <a:t>Драгана Цукић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508D6-DA21-42F5-8761-C0BDBDE77310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FE275-6874-4650-9FE1-60DD78781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Vuk%20i%20jagnje%20-%20Narodna%20basna%20,%20Anka%20Ra&#353;i&#263;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thinglink.com/scene/13142004387272458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groups/235266134539787/" TargetMode="Externa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0/111/805/111805426_5111852_ma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  <a:noFill/>
        </p:spPr>
      </p:pic>
      <p:pic>
        <p:nvPicPr>
          <p:cNvPr id="32772" name="Picture 4" descr="http://s20.rimg.info/b5badb56945e886a5d82b344f67fe01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73016"/>
            <a:ext cx="1200150" cy="1619251"/>
          </a:xfrm>
          <a:prstGeom prst="rect">
            <a:avLst/>
          </a:prstGeom>
          <a:noFill/>
        </p:spPr>
      </p:pic>
      <p:pic>
        <p:nvPicPr>
          <p:cNvPr id="2050" name="Picture 2" descr="http://animashki.kak2z.org/pic/13/zvezdia-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-500090"/>
            <a:ext cx="1987533" cy="173670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295400"/>
            <a:ext cx="7772400" cy="1470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Narodna basna</a:t>
            </a:r>
            <a:br>
              <a:rPr kumimoji="0" lang="sr-Latn-R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r-Latn-R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Vuk i jagnje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86200" y="4800600"/>
            <a:ext cx="4343400" cy="1085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Anka Rašić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0/111/805/111805426_5111852_ma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  <a:noFill/>
        </p:spPr>
      </p:pic>
      <p:pic>
        <p:nvPicPr>
          <p:cNvPr id="32772" name="Picture 4" descr="http://s20.rimg.info/b5badb56945e886a5d82b344f67fe01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73016"/>
            <a:ext cx="1200150" cy="1619251"/>
          </a:xfrm>
          <a:prstGeom prst="rect">
            <a:avLst/>
          </a:prstGeom>
          <a:noFill/>
        </p:spPr>
      </p:pic>
      <p:pic>
        <p:nvPicPr>
          <p:cNvPr id="2050" name="Picture 2" descr="http://animashki.kak2z.org/pic/13/zvezdia-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-500090"/>
            <a:ext cx="1987533" cy="1736709"/>
          </a:xfrm>
          <a:prstGeom prst="rect">
            <a:avLst/>
          </a:prstGeom>
          <a:noFill/>
        </p:spPr>
      </p:pic>
      <p:sp>
        <p:nvSpPr>
          <p:cNvPr id="5" name="Wave 4"/>
          <p:cNvSpPr/>
          <p:nvPr/>
        </p:nvSpPr>
        <p:spPr>
          <a:xfrm>
            <a:off x="6248400" y="304800"/>
            <a:ext cx="2286000" cy="11430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/>
              <a:t> Mapa uma</a:t>
            </a:r>
            <a:endParaRPr lang="en-US" sz="3200" b="1" dirty="0"/>
          </a:p>
        </p:txBody>
      </p:sp>
      <p:pic>
        <p:nvPicPr>
          <p:cNvPr id="6" name="Picture 5" descr="95621579_243870553627888_772852934115957145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-53340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10/111/805/111805426_5111852_ma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533400"/>
            <a:ext cx="6781800" cy="525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Tip  časa : obrada </a:t>
            </a:r>
          </a:p>
          <a:p>
            <a:pPr algn="ctr"/>
            <a:r>
              <a:rPr lang="sr-Latn-RS" sz="2400" b="1" dirty="0" smtClean="0"/>
              <a:t>Cilj časa :</a:t>
            </a:r>
          </a:p>
          <a:p>
            <a:pPr algn="ctr">
              <a:buFont typeface="Wingdings" pitchFamily="2" charset="2"/>
              <a:buChar char="Ø"/>
            </a:pPr>
            <a:r>
              <a:rPr lang="sr-Latn-RS" sz="2400" b="1" dirty="0" smtClean="0"/>
              <a:t> Obrazovni - osposobljavanje učenika za razumevanje i doživljavanje basne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b="1" dirty="0" smtClean="0"/>
              <a:t>V</a:t>
            </a:r>
            <a:r>
              <a:rPr lang="sr-Latn-RS" sz="2400" b="1" dirty="0" smtClean="0"/>
              <a:t>aspitni –razvijanje moralnih vrednosti  učenika</a:t>
            </a:r>
          </a:p>
          <a:p>
            <a:pPr algn="ctr">
              <a:buFont typeface="Wingdings" pitchFamily="2" charset="2"/>
              <a:buChar char="Ø"/>
            </a:pPr>
            <a:r>
              <a:rPr lang="sr-Latn-RS" sz="2400" b="1" dirty="0" smtClean="0"/>
              <a:t>Razvijanje  i vođenje dobrog dijaloga </a:t>
            </a:r>
          </a:p>
          <a:p>
            <a:pPr algn="ctr">
              <a:buFont typeface="Wingdings" pitchFamily="2" charset="2"/>
              <a:buChar char="Ø"/>
            </a:pPr>
            <a:r>
              <a:rPr lang="sr-Latn-RS" sz="2400" b="1" dirty="0" smtClean="0"/>
              <a:t>Nastavne metode : tekst, dijaloška, ilustrativna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42038" y="1449388"/>
            <a:ext cx="2468562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šumi</a:t>
            </a:r>
            <a:endParaRPr lang="en-US" sz="2000" b="1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72200" y="1447800"/>
            <a:ext cx="2468562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Б2</a:t>
            </a:r>
            <a:endParaRPr lang="en-US" sz="3200" b="1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9200" y="2290763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vuk</a:t>
            </a:r>
            <a:endParaRPr lang="en-US" sz="2000" b="1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33600" y="3195638"/>
            <a:ext cx="4800600" cy="731837"/>
          </a:xfrm>
          <a:prstGeom prst="rect">
            <a:avLst/>
          </a:prstGeom>
          <a:solidFill>
            <a:srgbClr val="00CCFF"/>
          </a:solidFill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3200" b="1" dirty="0" smtClean="0"/>
              <a:t>basna</a:t>
            </a:r>
            <a:endParaRPr lang="en-US" sz="3200" b="1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483225" y="2290763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lisica</a:t>
            </a:r>
            <a:endParaRPr lang="en-US" sz="2000" b="1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19200" y="4113213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priča</a:t>
            </a:r>
            <a:endParaRPr lang="en-US" sz="2000" b="1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83225" y="4113213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basnopisci</a:t>
            </a:r>
            <a:endParaRPr lang="en-US" sz="2000" b="1" dirty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2468563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dugačka</a:t>
            </a:r>
            <a:endParaRPr lang="en-US" sz="2000" b="1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3400" y="5791200"/>
            <a:ext cx="2468563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kratka</a:t>
            </a:r>
            <a:endParaRPr lang="en-US" sz="2000" b="1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142038" y="4953000"/>
            <a:ext cx="2468562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Dositej </a:t>
            </a:r>
            <a:endParaRPr lang="en-US" sz="20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42038" y="5791200"/>
            <a:ext cx="2468562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2000" b="1" dirty="0"/>
              <a:t> </a:t>
            </a:r>
            <a:r>
              <a:rPr lang="sr-Latn-RS" sz="2000" b="1" dirty="0" smtClean="0"/>
              <a:t>Ezop</a:t>
            </a:r>
            <a:endParaRPr lang="en-US" sz="20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" y="1449388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zao</a:t>
            </a:r>
            <a:endParaRPr lang="en-US" sz="2000" b="1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33400" y="609600"/>
            <a:ext cx="2468563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2000" b="1" dirty="0" smtClean="0"/>
              <a:t>mesojed</a:t>
            </a:r>
            <a:endParaRPr lang="en-US" sz="2000" b="1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142038" y="609600"/>
            <a:ext cx="2468562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RS" sz="1600" b="1" dirty="0" smtClean="0"/>
              <a:t>lukava</a:t>
            </a:r>
            <a:endParaRPr lang="en-US" sz="1600" b="1" dirty="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57200" y="609600"/>
            <a:ext cx="2468563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А1</a:t>
            </a:r>
            <a:endParaRPr lang="en-US" sz="3200" b="1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33400" y="1447800"/>
            <a:ext cx="2468563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А2</a:t>
            </a:r>
            <a:endParaRPr lang="en-US" sz="3200" b="1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219200" y="2286000"/>
            <a:ext cx="2468562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А</a:t>
            </a:r>
            <a:endParaRPr lang="en-US" sz="3200" b="1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172200" y="609600"/>
            <a:ext cx="2468562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Б1</a:t>
            </a:r>
            <a:endParaRPr lang="en-US" sz="3200" b="1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486400" y="2286000"/>
            <a:ext cx="2468563" cy="731838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Б</a:t>
            </a:r>
            <a:endParaRPr lang="en-US" sz="3200" b="1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219200" y="4114800"/>
            <a:ext cx="2468562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В</a:t>
            </a:r>
            <a:endParaRPr lang="en-US" sz="3200" b="1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33400" y="4953000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В2</a:t>
            </a:r>
            <a:endParaRPr lang="en-US" sz="3200" b="1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33400" y="5791200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В1</a:t>
            </a:r>
            <a:endParaRPr lang="en-US" sz="3200" b="1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172200" y="5791200"/>
            <a:ext cx="2468562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Г1</a:t>
            </a:r>
            <a:endParaRPr lang="en-US" sz="3200" b="1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172200" y="4953000"/>
            <a:ext cx="2468562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Г2</a:t>
            </a:r>
            <a:endParaRPr lang="en-US" sz="3200" b="1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486400" y="4114800"/>
            <a:ext cx="2468563" cy="731837"/>
          </a:xfrm>
          <a:prstGeom prst="rect">
            <a:avLst/>
          </a:prstGeom>
          <a:solidFill>
            <a:srgbClr val="00CC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Cyrl-CS" sz="3200" b="1"/>
              <a:t>Г</a:t>
            </a:r>
            <a:endParaRPr lang="en-US" sz="3200" b="1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133600" y="3200400"/>
            <a:ext cx="4800600" cy="731838"/>
          </a:xfrm>
          <a:prstGeom prst="rect">
            <a:avLst/>
          </a:prstGeom>
          <a:solidFill>
            <a:srgbClr val="00CCFF"/>
          </a:solidFill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 sz="3200" b="1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930525" y="0"/>
            <a:ext cx="3281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Cyrl-CS" sz="3200" b="1"/>
              <a:t>АСОЦИЈАЦИЈЕ</a:t>
            </a:r>
            <a:endParaRPr lang="en-US" sz="3200" b="1"/>
          </a:p>
        </p:txBody>
      </p:sp>
      <p:pic>
        <p:nvPicPr>
          <p:cNvPr id="30" name="Picture 29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685800"/>
            <a:ext cx="1994763" cy="152399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</p:childTnLst>
        </p:cTn>
      </p:par>
    </p:tnLst>
    <p:bldLst>
      <p:bldP spid="11267" grpId="0" animBg="1"/>
      <p:bldP spid="11267" grpId="1" animBg="1"/>
      <p:bldP spid="11267" grpId="2" animBg="1"/>
      <p:bldP spid="11280" grpId="0" animBg="1"/>
      <p:bldP spid="11280" grpId="1" animBg="1"/>
      <p:bldP spid="11280" grpId="2" animBg="1"/>
      <p:bldP spid="11281" grpId="0" animBg="1"/>
      <p:bldP spid="11281" grpId="1" animBg="1"/>
      <p:bldP spid="11281" grpId="2" animBg="1"/>
      <p:bldP spid="11282" grpId="0" animBg="1"/>
      <p:bldP spid="11282" grpId="1" animBg="1"/>
      <p:bldP spid="11283" grpId="0" animBg="1"/>
      <p:bldP spid="11283" grpId="1" animBg="1"/>
      <p:bldP spid="11283" grpId="2" animBg="1"/>
      <p:bldP spid="11284" grpId="0" animBg="1"/>
      <p:bldP spid="11284" grpId="1" animBg="1"/>
      <p:bldP spid="11285" grpId="0" animBg="1"/>
      <p:bldP spid="11285" grpId="1" animBg="1"/>
      <p:bldP spid="11286" grpId="0" animBg="1"/>
      <p:bldP spid="11286" grpId="1" animBg="1"/>
      <p:bldP spid="11286" grpId="2" animBg="1"/>
      <p:bldP spid="11287" grpId="0" animBg="1"/>
      <p:bldP spid="11287" grpId="1" animBg="1"/>
      <p:bldP spid="11287" grpId="2" animBg="1"/>
      <p:bldP spid="11288" grpId="0" animBg="1"/>
      <p:bldP spid="11288" grpId="1" animBg="1"/>
      <p:bldP spid="11288" grpId="2" animBg="1"/>
      <p:bldP spid="11289" grpId="0" animBg="1"/>
      <p:bldP spid="11289" grpId="1" animBg="1"/>
      <p:bldP spid="11289" grpId="2" animBg="1"/>
      <p:bldP spid="11290" grpId="0" animBg="1"/>
      <p:bldP spid="11290" grpId="1" animBg="1"/>
      <p:bldP spid="11291" grpId="0" animBg="1"/>
      <p:bldP spid="11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0/111/805/111805426_5111852_ma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  <a:noFill/>
        </p:spPr>
      </p:pic>
      <p:pic>
        <p:nvPicPr>
          <p:cNvPr id="32772" name="Picture 4" descr="http://s20.rimg.info/b5badb56945e886a5d82b344f67fe01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73016"/>
            <a:ext cx="1200150" cy="1619251"/>
          </a:xfrm>
          <a:prstGeom prst="rect">
            <a:avLst/>
          </a:prstGeom>
          <a:noFill/>
        </p:spPr>
      </p:pic>
      <p:pic>
        <p:nvPicPr>
          <p:cNvPr id="2050" name="Picture 2" descr="http://animashki.kak2z.org/pic/13/zvezdia-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-500090"/>
            <a:ext cx="1987533" cy="1736709"/>
          </a:xfrm>
          <a:prstGeom prst="rect">
            <a:avLst/>
          </a:prstGeom>
          <a:noFill/>
        </p:spPr>
      </p:pic>
      <p:pic>
        <p:nvPicPr>
          <p:cNvPr id="6" name="Picture 5" descr="Narodna basna-page0001.jpg"/>
          <p:cNvPicPr>
            <a:picLocks noChangeAspect="1"/>
          </p:cNvPicPr>
          <p:nvPr/>
        </p:nvPicPr>
        <p:blipFill>
          <a:blip r:embed="rId5" cstate="print"/>
          <a:srcRect t="8889" r="784" b="37777"/>
          <a:stretch>
            <a:fillRect/>
          </a:stretch>
        </p:blipFill>
        <p:spPr>
          <a:xfrm>
            <a:off x="2514600" y="2590800"/>
            <a:ext cx="52578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762000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 err="1"/>
              <a:t>Basna</a:t>
            </a:r>
            <a:r>
              <a:rPr lang="en-US" b="1" dirty="0"/>
              <a:t> je </a:t>
            </a:r>
            <a:r>
              <a:rPr lang="en-US" b="1" dirty="0" err="1"/>
              <a:t>kratka</a:t>
            </a:r>
            <a:r>
              <a:rPr lang="en-US" b="1" dirty="0"/>
              <a:t> </a:t>
            </a:r>
            <a:r>
              <a:rPr lang="en-US" b="1" dirty="0" err="1"/>
              <a:t>priča</a:t>
            </a:r>
            <a:r>
              <a:rPr lang="en-US" b="1" dirty="0"/>
              <a:t>, </a:t>
            </a:r>
            <a:r>
              <a:rPr lang="en-US" b="1" dirty="0" err="1"/>
              <a:t>gde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glavni</a:t>
            </a:r>
            <a:r>
              <a:rPr lang="en-US" b="1" dirty="0"/>
              <a:t> </a:t>
            </a:r>
            <a:r>
              <a:rPr lang="en-US" b="1" dirty="0" err="1"/>
              <a:t>likovi</a:t>
            </a:r>
            <a:r>
              <a:rPr lang="en-US" b="1" dirty="0"/>
              <a:t> </a:t>
            </a:r>
            <a:r>
              <a:rPr lang="en-US" b="1" dirty="0" err="1"/>
              <a:t>životinje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opisuju</a:t>
            </a:r>
            <a:r>
              <a:rPr lang="en-US" b="1" dirty="0"/>
              <a:t> </a:t>
            </a:r>
            <a:r>
              <a:rPr lang="en-US" b="1" dirty="0" err="1"/>
              <a:t>ljudske</a:t>
            </a:r>
            <a:r>
              <a:rPr lang="en-US" b="1" dirty="0"/>
              <a:t> </a:t>
            </a:r>
            <a:r>
              <a:rPr lang="en-US" b="1" dirty="0" err="1"/>
              <a:t>osobine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0/111/805/111805426_5111852_ma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  <a:noFill/>
        </p:spPr>
      </p:pic>
      <p:pic>
        <p:nvPicPr>
          <p:cNvPr id="32772" name="Picture 4" descr="http://s20.rimg.info/b5badb56945e886a5d82b344f67fe01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73016"/>
            <a:ext cx="1200150" cy="1619251"/>
          </a:xfrm>
          <a:prstGeom prst="rect">
            <a:avLst/>
          </a:prstGeom>
          <a:noFill/>
        </p:spPr>
      </p:pic>
      <p:pic>
        <p:nvPicPr>
          <p:cNvPr id="2050" name="Picture 2" descr="http://animashki.kak2z.org/pic/13/zvezdia-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-500090"/>
            <a:ext cx="1987533" cy="17367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95400" y="1143000"/>
            <a:ext cx="66294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z="2000" b="1" dirty="0" smtClean="0"/>
              <a:t>Kakvo raspoloženje budi u tebi ova basna?</a:t>
            </a:r>
          </a:p>
          <a:p>
            <a:pPr>
              <a:buFont typeface="Wingdings" pitchFamily="2" charset="2"/>
              <a:buChar char="v"/>
            </a:pPr>
            <a:r>
              <a:rPr lang="sr-Latn-RS" sz="2000" b="1" dirty="0" smtClean="0"/>
              <a:t>U kakvim su odnosima vuk i jagnje u realnom životu?</a:t>
            </a:r>
          </a:p>
          <a:p>
            <a:pPr>
              <a:buFont typeface="Wingdings" pitchFamily="2" charset="2"/>
              <a:buChar char="v"/>
            </a:pPr>
            <a:r>
              <a:rPr lang="sr-Latn-RS" sz="2000" b="1" dirty="0" smtClean="0"/>
              <a:t>Kako se vuk obraća jagnjetu?</a:t>
            </a:r>
          </a:p>
          <a:p>
            <a:pPr>
              <a:buFont typeface="Wingdings" pitchFamily="2" charset="2"/>
              <a:buChar char="v"/>
            </a:pPr>
            <a:r>
              <a:rPr lang="sr-Latn-RS" sz="2000" b="1" dirty="0" smtClean="0"/>
              <a:t>Usledio je odgovor , kakav?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K</a:t>
            </a:r>
            <a:r>
              <a:rPr lang="sr-Latn-RS" sz="2000" b="1" dirty="0" smtClean="0"/>
              <a:t>ako se ponaša vuk nakon odgovora?</a:t>
            </a:r>
          </a:p>
          <a:p>
            <a:pPr>
              <a:buFont typeface="Wingdings" pitchFamily="2" charset="2"/>
              <a:buChar char="v"/>
            </a:pPr>
            <a:r>
              <a:rPr lang="sr-Latn-RS" sz="2000" b="1" dirty="0" smtClean="0"/>
              <a:t>Da li prepoznajemo osobine koje opisuju vuka kod nekih ljudi?</a:t>
            </a:r>
          </a:p>
          <a:p>
            <a:pPr>
              <a:buFont typeface="Wingdings" pitchFamily="2" charset="2"/>
              <a:buChar char="v"/>
            </a:pPr>
            <a:r>
              <a:rPr lang="sr-Latn-RS" sz="2000" b="1" dirty="0" smtClean="0"/>
              <a:t>Kako možemo da utičemo na takve osobe da budu bolje?</a:t>
            </a:r>
          </a:p>
          <a:p>
            <a:pPr>
              <a:buFont typeface="Wingdings" pitchFamily="2" charset="2"/>
              <a:buChar char="v"/>
            </a:pPr>
            <a:r>
              <a:rPr lang="sr-Latn-RS" sz="2000" b="1" dirty="0" smtClean="0"/>
              <a:t>Kako se ponašaju iskreni prijatelji?</a:t>
            </a:r>
          </a:p>
          <a:p>
            <a:pPr>
              <a:buFont typeface="Wingdings" pitchFamily="2" charset="2"/>
              <a:buChar char="v"/>
            </a:pPr>
            <a:endParaRPr lang="sr-Latn-RS" b="1" dirty="0" smtClean="0"/>
          </a:p>
          <a:p>
            <a:endParaRPr lang="en-US" b="1" dirty="0"/>
          </a:p>
        </p:txBody>
      </p:sp>
      <p:pic>
        <p:nvPicPr>
          <p:cNvPr id="8" name="Picture 2" descr="Анимация Животные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4876800"/>
            <a:ext cx="3141966" cy="179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228600"/>
            <a:ext cx="6629400" cy="3124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Glavi likovi : vuk i jagnje</a:t>
            </a:r>
          </a:p>
          <a:p>
            <a:pPr algn="ctr"/>
            <a:r>
              <a:rPr lang="en-US" sz="2400" b="1" dirty="0" smtClean="0"/>
              <a:t>V</a:t>
            </a:r>
            <a:r>
              <a:rPr lang="sr-Latn-RS" sz="2400" b="1" dirty="0" smtClean="0"/>
              <a:t>uk - </a:t>
            </a:r>
            <a:r>
              <a:rPr lang="en-US" sz="2400" dirty="0" err="1" smtClean="0"/>
              <a:t>vuk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krvoločan</a:t>
            </a:r>
            <a:r>
              <a:rPr lang="en-US" sz="2400" dirty="0"/>
              <a:t>, </a:t>
            </a:r>
            <a:r>
              <a:rPr lang="en-US" sz="2400" dirty="0" err="1"/>
              <a:t>zao</a:t>
            </a:r>
            <a:r>
              <a:rPr lang="en-US" sz="2400" dirty="0"/>
              <a:t> , </a:t>
            </a:r>
            <a:r>
              <a:rPr lang="en-US" sz="2400" dirty="0" err="1"/>
              <a:t>lenj</a:t>
            </a:r>
            <a:r>
              <a:rPr lang="en-US" sz="2400" dirty="0"/>
              <a:t>, </a:t>
            </a:r>
            <a:r>
              <a:rPr lang="sr-Latn-RS" sz="2400" dirty="0" smtClean="0"/>
              <a:t>gladan</a:t>
            </a:r>
          </a:p>
          <a:p>
            <a:pPr algn="ctr"/>
            <a:r>
              <a:rPr lang="sr-Latn-RS" sz="2400" dirty="0" smtClean="0"/>
              <a:t>Jagnje :</a:t>
            </a:r>
            <a:r>
              <a:rPr lang="en-US" sz="2400" dirty="0"/>
              <a:t> </a:t>
            </a:r>
            <a:r>
              <a:rPr lang="en-US" sz="2400" dirty="0" err="1"/>
              <a:t>umiljato</a:t>
            </a:r>
            <a:r>
              <a:rPr lang="en-US" sz="2400" dirty="0"/>
              <a:t>, </a:t>
            </a:r>
            <a:r>
              <a:rPr lang="en-US" sz="2400" dirty="0" err="1"/>
              <a:t>pametno</a:t>
            </a:r>
            <a:r>
              <a:rPr lang="en-US" sz="2400" dirty="0"/>
              <a:t>, </a:t>
            </a:r>
            <a:r>
              <a:rPr lang="en-US" sz="2400" dirty="0" err="1"/>
              <a:t>mirno</a:t>
            </a:r>
            <a:r>
              <a:rPr lang="en-US" sz="2400" dirty="0"/>
              <a:t>, </a:t>
            </a:r>
            <a:r>
              <a:rPr lang="en-US" sz="2400" dirty="0" err="1"/>
              <a:t>kulturno</a:t>
            </a:r>
            <a:r>
              <a:rPr lang="en-US" sz="2400" dirty="0"/>
              <a:t>. </a:t>
            </a:r>
            <a:r>
              <a:rPr lang="en-US" sz="2400" dirty="0" err="1"/>
              <a:t>Odgovorilo</a:t>
            </a:r>
            <a:r>
              <a:rPr lang="en-US" sz="2400" dirty="0"/>
              <a:t>,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pozvati</a:t>
            </a:r>
            <a:r>
              <a:rPr lang="en-US" sz="2400" dirty="0"/>
              <a:t> </a:t>
            </a:r>
            <a:r>
              <a:rPr lang="en-US" sz="2400" dirty="0" err="1"/>
              <a:t>pastira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pomogne</a:t>
            </a:r>
            <a:r>
              <a:rPr lang="en-US" sz="2400" dirty="0"/>
              <a:t> </a:t>
            </a:r>
            <a:r>
              <a:rPr lang="en-US" sz="2400" dirty="0" err="1"/>
              <a:t>vuku</a:t>
            </a:r>
            <a:r>
              <a:rPr lang="en-US" sz="2400" dirty="0"/>
              <a:t> .</a:t>
            </a:r>
            <a:endParaRPr lang="sr-Latn-RS" sz="2400" dirty="0" smtClean="0"/>
          </a:p>
          <a:p>
            <a:pPr algn="ctr"/>
            <a:endParaRPr lang="sr-Latn-RS" sz="2400" b="1" dirty="0" smtClean="0"/>
          </a:p>
          <a:p>
            <a:pPr algn="ctr"/>
            <a:endParaRPr lang="en-US" dirty="0"/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733800"/>
            <a:ext cx="5222875" cy="22383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762000" y="3429000"/>
            <a:ext cx="2133600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Tema : Vuk je gladan i želi da prevari   jagnje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0/111/805/111805426_5111852_mai.jpg">
            <a:hlinkClick r:id="rId2" action="ppaction://hlinkpres?slideindex=5&amp;slidetitle=Slide 5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Right Arrow 8"/>
          <p:cNvSpPr/>
          <p:nvPr/>
        </p:nvSpPr>
        <p:spPr>
          <a:xfrm>
            <a:off x="609600" y="228600"/>
            <a:ext cx="20574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hlinkClick r:id="rId4" tooltip="https://www.thinglink.com/scene/1314200438727245827"/>
              </a:rPr>
              <a:t>Thinglink</a:t>
            </a:r>
            <a:endParaRPr lang="en-US" sz="2400" b="1" dirty="0"/>
          </a:p>
        </p:txBody>
      </p:sp>
      <p:pic>
        <p:nvPicPr>
          <p:cNvPr id="10" name="Picture 9" descr="Screensh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3000"/>
            <a:ext cx="9144000" cy="39335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5257800"/>
            <a:ext cx="6629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 </a:t>
            </a:r>
            <a:r>
              <a:rPr lang="vi-VN" b="1" dirty="0">
                <a:solidFill>
                  <a:schemeClr val="tx1"/>
                </a:solidFill>
              </a:rPr>
              <a:t>Da li si ti nekad ovako ponašaš ovako prema slabijima i mlađim drugovima?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0/111/805/111805426_5111852_ma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  <a:noFill/>
        </p:spPr>
      </p:pic>
      <p:pic>
        <p:nvPicPr>
          <p:cNvPr id="32772" name="Picture 4" descr="http://s20.rimg.info/b5badb56945e886a5d82b344f67fe01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572000"/>
            <a:ext cx="1200150" cy="1619251"/>
          </a:xfrm>
          <a:prstGeom prst="rect">
            <a:avLst/>
          </a:prstGeom>
          <a:noFill/>
        </p:spPr>
      </p:pic>
      <p:pic>
        <p:nvPicPr>
          <p:cNvPr id="2050" name="Picture 2" descr="http://animashki.kak2z.org/pic/13/zvezdia-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-500090"/>
            <a:ext cx="1987533" cy="1736709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533400" y="0"/>
            <a:ext cx="7924800" cy="3581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Pouke basne  :</a:t>
            </a:r>
          </a:p>
          <a:p>
            <a:pPr algn="ctr"/>
            <a:endParaRPr lang="sr-Latn-RS" sz="2400" b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2400" b="1" dirty="0" smtClean="0"/>
              <a:t>V</a:t>
            </a:r>
            <a:r>
              <a:rPr lang="sr-Latn-RS" sz="2400" b="1" dirty="0" smtClean="0"/>
              <a:t>uk dlaku menja, a ćud ne menja.</a:t>
            </a:r>
          </a:p>
          <a:p>
            <a:pPr algn="ctr">
              <a:buFont typeface="Wingdings" pitchFamily="2" charset="2"/>
              <a:buChar char="v"/>
            </a:pPr>
            <a:r>
              <a:rPr lang="sr-Latn-RS" sz="2400" b="1" dirty="0" smtClean="0"/>
              <a:t>Ne treba verovati nepoznatoj osobi.</a:t>
            </a:r>
          </a:p>
          <a:p>
            <a:pPr algn="ctr">
              <a:buFont typeface="Wingdings" pitchFamily="2" charset="2"/>
              <a:buChar char="v"/>
            </a:pPr>
            <a:r>
              <a:rPr lang="sr-Latn-RS" sz="2400" b="1" dirty="0" smtClean="0"/>
              <a:t>Iza slatkorečivih ljudi </a:t>
            </a:r>
            <a:r>
              <a:rPr lang="sr-Latn-RS" sz="2400" b="1" dirty="0" smtClean="0"/>
              <a:t>ostaj</a:t>
            </a:r>
            <a:r>
              <a:rPr lang="en-US" sz="2400" b="1" dirty="0" smtClean="0"/>
              <a:t>u</a:t>
            </a:r>
            <a:r>
              <a:rPr lang="sr-Latn-RS" sz="2400" b="1" dirty="0" smtClean="0"/>
              <a:t> </a:t>
            </a:r>
            <a:r>
              <a:rPr lang="sr-Latn-RS" sz="2400" b="1" dirty="0" smtClean="0"/>
              <a:t>posledice.</a:t>
            </a:r>
          </a:p>
          <a:p>
            <a:pPr algn="ctr">
              <a:buFont typeface="Wingdings" pitchFamily="2" charset="2"/>
              <a:buChar char="v"/>
            </a:pPr>
            <a:r>
              <a:rPr lang="sr-Latn-RS" sz="2400" b="1" dirty="0"/>
              <a:t> </a:t>
            </a:r>
            <a:r>
              <a:rPr lang="sr-Latn-RS" sz="2400" b="1" dirty="0" smtClean="0"/>
              <a:t>Slušaj roditelje</a:t>
            </a:r>
          </a:p>
          <a:p>
            <a:pPr algn="ctr"/>
            <a:endParaRPr lang="en-US" dirty="0"/>
          </a:p>
        </p:txBody>
      </p:sp>
      <p:sp>
        <p:nvSpPr>
          <p:cNvPr id="6" name="Wave 5"/>
          <p:cNvSpPr/>
          <p:nvPr/>
        </p:nvSpPr>
        <p:spPr>
          <a:xfrm>
            <a:off x="2438400" y="4495800"/>
            <a:ext cx="5181600" cy="16002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Za domaći zadatak dovršiti mapu uma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524000" y="3200400"/>
            <a:ext cx="6629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 </a:t>
            </a:r>
            <a:r>
              <a:rPr lang="vi-VN" b="1" dirty="0">
                <a:solidFill>
                  <a:schemeClr val="tx1"/>
                </a:solidFill>
              </a:rPr>
              <a:t>Da li si ti </a:t>
            </a:r>
            <a:r>
              <a:rPr lang="vi-VN" b="1" dirty="0" smtClean="0">
                <a:solidFill>
                  <a:schemeClr val="tx1"/>
                </a:solidFill>
              </a:rPr>
              <a:t> </a:t>
            </a:r>
            <a:r>
              <a:rPr lang="vi-VN" b="1" dirty="0">
                <a:solidFill>
                  <a:schemeClr val="tx1"/>
                </a:solidFill>
              </a:rPr>
              <a:t>ponašaš ovako prema slabijima i mlađim drugovima?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10/111/805/111805426_5111852_ma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7214"/>
            <a:ext cx="9144000" cy="7335214"/>
          </a:xfrm>
          <a:prstGeom prst="rect">
            <a:avLst/>
          </a:prstGeom>
          <a:noFill/>
        </p:spPr>
      </p:pic>
      <p:pic>
        <p:nvPicPr>
          <p:cNvPr id="32772" name="Picture 4" descr="http://s20.rimg.info/b5badb56945e886a5d82b344f67fe01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73016"/>
            <a:ext cx="1200150" cy="1619251"/>
          </a:xfrm>
          <a:prstGeom prst="rect">
            <a:avLst/>
          </a:prstGeom>
          <a:noFill/>
        </p:spPr>
      </p:pic>
      <p:pic>
        <p:nvPicPr>
          <p:cNvPr id="2050" name="Picture 2" descr="http://animashki.kak2z.org/pic/13/zvezdia-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-500090"/>
            <a:ext cx="1987533" cy="1736709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057400" y="304800"/>
            <a:ext cx="6248400" cy="1066800"/>
          </a:xfrm>
          <a:prstGeom prst="rightArrow">
            <a:avLst>
              <a:gd name="adj1" fmla="val 50000"/>
              <a:gd name="adj2" fmla="val 5131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hlinkClick r:id="rId5"/>
              </a:rPr>
              <a:t>Zatvorena grupa – Škola u Vratarnici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752600" y="1524000"/>
            <a:ext cx="6781800" cy="3657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Nepodeljena škola, tri  učenika rade po IOP 1</a:t>
            </a:r>
          </a:p>
          <a:p>
            <a:pPr algn="ctr"/>
            <a:r>
              <a:rPr lang="sr-Latn-RS" sz="2400" b="1" dirty="0" smtClean="0"/>
              <a:t>2 predškolca, 1 prvak i učenik 3. razreda sa kojim je rađena  ova lekcija. </a:t>
            </a:r>
          </a:p>
          <a:p>
            <a:pPr algn="ctr"/>
            <a:r>
              <a:rPr lang="sr-Latn-RS" sz="2400" b="1" dirty="0" smtClean="0"/>
              <a:t>Ostali učenici su pevali zajedno Vuk i jagnje.</a:t>
            </a:r>
          </a:p>
          <a:p>
            <a:pPr algn="ctr"/>
            <a:r>
              <a:rPr lang="sr-Latn-RS" sz="2400" b="1" dirty="0" smtClean="0"/>
              <a:t>Roditelji  učenika 3. razreda i jedan predškolac  su dali  saglasnost  za upotrebu fotografije u obrazovne svrhe 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327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Narodna basna Vuk i jagnje</dc:title>
  <dc:creator>Anka</dc:creator>
  <cp:lastModifiedBy>Anka</cp:lastModifiedBy>
  <cp:revision>44</cp:revision>
  <dcterms:created xsi:type="dcterms:W3CDTF">2020-05-05T13:39:15Z</dcterms:created>
  <dcterms:modified xsi:type="dcterms:W3CDTF">2020-05-06T14:14:34Z</dcterms:modified>
</cp:coreProperties>
</file>